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SimSun" panose="02010609030101010101" pitchFamily="49" charset="-122"/>
      <p:regular r:id="rId11"/>
    </p:embeddedFont>
    <p:embeddedFont>
      <p:font typeface="Bahnschrift Light" panose="020B0502040204020203" pitchFamily="34" charset="0"/>
      <p:regular r:id="rId12"/>
    </p:embeddedFont>
    <p:embeddedFont>
      <p:font typeface="Calisto MT" panose="02040603050505030304" pitchFamily="18" charset="0"/>
      <p:regular r:id="rId13"/>
      <p:bold r:id="rId14"/>
      <p:italic r:id="rId15"/>
      <p:boldItalic r:id="rId16"/>
    </p:embeddedFont>
    <p:embeddedFont>
      <p:font typeface="Inter" panose="020B0604020202020204" charset="0"/>
      <p:regular r:id="rId17"/>
    </p:embeddedFont>
    <p:embeddedFont>
      <p:font typeface="Nirmala UI Semilight" panose="020B0402040204020203" pitchFamily="34" charset="0"/>
      <p:regular r:id="rId18"/>
    </p:embeddedFont>
    <p:embeddedFont>
      <p:font typeface="Palatino Linotype" panose="02040502050505030304" pitchFamily="18" charset="0"/>
      <p:regular r:id="rId19"/>
      <p:bold r:id="rId20"/>
      <p:italic r:id="rId21"/>
      <p:boldItalic r:id="rId22"/>
    </p:embeddedFont>
    <p:embeddedFont>
      <p:font typeface="Perpetua Titling MT" panose="02020502060505020804" pitchFamily="18"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942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19444"/>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Image Deblurring Using Knowledge Distillation</a:t>
            </a:r>
            <a:endParaRPr lang="en-US" sz="4650" dirty="0">
              <a:latin typeface="Palatino Linotype" panose="02040502050505030304" pitchFamily="18" charset="0"/>
            </a:endParaRPr>
          </a:p>
        </p:txBody>
      </p:sp>
      <p:sp>
        <p:nvSpPr>
          <p:cNvPr id="4" name="Text 1"/>
          <p:cNvSpPr/>
          <p:nvPr/>
        </p:nvSpPr>
        <p:spPr>
          <a:xfrm>
            <a:off x="793790" y="404812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Teacher-Student Model for Image Sharpening</a:t>
            </a:r>
            <a:endParaRPr lang="en-US" sz="1750" dirty="0"/>
          </a:p>
        </p:txBody>
      </p:sp>
      <p:sp>
        <p:nvSpPr>
          <p:cNvPr id="5" name="Text 2"/>
          <p:cNvSpPr/>
          <p:nvPr/>
        </p:nvSpPr>
        <p:spPr>
          <a:xfrm>
            <a:off x="793790" y="466617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 Sabilah • M. Vishwanathan • Syed Thufel Syed Wahid</a:t>
            </a:r>
            <a:endParaRPr lang="en-US" sz="1750" dirty="0"/>
          </a:p>
        </p:txBody>
      </p:sp>
      <p:sp>
        <p:nvSpPr>
          <p:cNvPr id="6" name="Text 3"/>
          <p:cNvSpPr/>
          <p:nvPr/>
        </p:nvSpPr>
        <p:spPr>
          <a:xfrm>
            <a:off x="793790" y="528423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B.Tech AI &amp; DS, B.S. Abdur Rahman Crescent Institute of Science and Technology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87485"/>
            <a:ext cx="914280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Bahnschrift Light" panose="020B0502040204020203" pitchFamily="34" charset="0"/>
                <a:ea typeface="Petrona Bold" pitchFamily="34" charset="-122"/>
                <a:cs typeface="Petrona Bold" pitchFamily="34" charset="-120"/>
              </a:rPr>
              <a:t>Introduction to Image Deblurring</a:t>
            </a:r>
            <a:endParaRPr lang="en-US" sz="4650" dirty="0">
              <a:latin typeface="Bahnschrift Light" panose="020B0502040204020203" pitchFamily="34" charset="0"/>
            </a:endParaRPr>
          </a:p>
        </p:txBody>
      </p:sp>
      <p:sp>
        <p:nvSpPr>
          <p:cNvPr id="3" name="Text 1"/>
          <p:cNvSpPr/>
          <p:nvPr/>
        </p:nvSpPr>
        <p:spPr>
          <a:xfrm>
            <a:off x="793790" y="309872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Problem</a:t>
            </a:r>
            <a:endParaRPr lang="en-US" sz="23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 name="Text 2"/>
          <p:cNvSpPr/>
          <p:nvPr/>
        </p:nvSpPr>
        <p:spPr>
          <a:xfrm>
            <a:off x="793790" y="3697605"/>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Image blurring is a pervasive issue in photography and computer vision, often resulting from camera motion, lens defocus, or low-light conditions. These factors degrade image quality, obscuring fine details and impeding subsequent analyses such as object recognition or medical diagnosis.</a:t>
            </a:r>
            <a:endParaRPr lang="en-US" sz="1750" dirty="0"/>
          </a:p>
        </p:txBody>
      </p:sp>
      <p:sp>
        <p:nvSpPr>
          <p:cNvPr id="5" name="Text 3"/>
          <p:cNvSpPr/>
          <p:nvPr/>
        </p:nvSpPr>
        <p:spPr>
          <a:xfrm>
            <a:off x="7599521" y="309872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Our Solution</a:t>
            </a:r>
            <a:endParaRPr lang="en-US" sz="23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6" name="Text 4"/>
          <p:cNvSpPr/>
          <p:nvPr/>
        </p:nvSpPr>
        <p:spPr>
          <a:xfrm>
            <a:off x="7599521" y="3697605"/>
            <a:ext cx="6244709"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propose a deep learning approach to restore high-quality, sharp images from their blurred counterparts. Our method leverages a lightweight student Convolutional Neural Network (CNN) trained through knowledge distillation, complemented by a teacher model and a sophisticated loss function designed to preserve intricate details and edges.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4343" y="357068"/>
            <a:ext cx="4142303" cy="426006"/>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Palatino Linotype" panose="02040502050505030304" pitchFamily="18" charset="0"/>
                <a:ea typeface="Petrona Bold" pitchFamily="34" charset="-122"/>
                <a:cs typeface="Petrona Bold" pitchFamily="34" charset="-120"/>
              </a:rPr>
              <a:t>Dataset and Preprocessing</a:t>
            </a:r>
            <a:endParaRPr lang="en-US" sz="2650" dirty="0">
              <a:latin typeface="Palatino Linotype" panose="02040502050505030304" pitchFamily="18" charset="0"/>
            </a:endParaRPr>
          </a:p>
        </p:txBody>
      </p:sp>
      <p:sp>
        <p:nvSpPr>
          <p:cNvPr id="3" name="Text 1"/>
          <p:cNvSpPr/>
          <p:nvPr/>
        </p:nvSpPr>
        <p:spPr>
          <a:xfrm>
            <a:off x="454343" y="1107519"/>
            <a:ext cx="2045018" cy="255627"/>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Perpetua Titling MT" panose="02020502060505020804" pitchFamily="18" charset="0"/>
                <a:ea typeface="Petrona Bold" pitchFamily="34" charset="-122"/>
                <a:cs typeface="Petrona Bold" pitchFamily="34" charset="-120"/>
              </a:rPr>
              <a:t>GoPro Dataset</a:t>
            </a:r>
            <a:endParaRPr lang="en-US" sz="1600" dirty="0">
              <a:latin typeface="Perpetua Titling MT" panose="02020502060505020804" pitchFamily="18" charset="0"/>
            </a:endParaRPr>
          </a:p>
        </p:txBody>
      </p:sp>
      <p:sp>
        <p:nvSpPr>
          <p:cNvPr id="4" name="Text 2"/>
          <p:cNvSpPr/>
          <p:nvPr/>
        </p:nvSpPr>
        <p:spPr>
          <a:xfrm>
            <a:off x="454343" y="1492925"/>
            <a:ext cx="6702504" cy="623292"/>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Inter" pitchFamily="34" charset="0"/>
                <a:ea typeface="Inter" pitchFamily="34" charset="-122"/>
                <a:cs typeface="Inter" pitchFamily="34" charset="-120"/>
              </a:rPr>
              <a:t>The </a:t>
            </a:r>
            <a:r>
              <a:rPr lang="en-US" sz="1600" b="1" dirty="0">
                <a:solidFill>
                  <a:srgbClr val="272525"/>
                </a:solidFill>
                <a:latin typeface="Inter" pitchFamily="34" charset="0"/>
                <a:ea typeface="Inter" pitchFamily="34" charset="-122"/>
                <a:cs typeface="Inter" pitchFamily="34" charset="-120"/>
              </a:rPr>
              <a:t>GoPro dataset</a:t>
            </a:r>
            <a:r>
              <a:rPr lang="en-US" sz="1600" dirty="0">
                <a:solidFill>
                  <a:srgbClr val="272525"/>
                </a:solidFill>
                <a:latin typeface="Inter" pitchFamily="34" charset="0"/>
                <a:ea typeface="Inter" pitchFamily="34" charset="-122"/>
                <a:cs typeface="Inter" pitchFamily="34" charset="-120"/>
              </a:rPr>
              <a:t> serves as the backbone for our training, offering pairs of blurred and sharp images. This dataset is renowned for its diverse scenarios and high-fidelity ground truth, crucial for supervised deblurring tasks.</a:t>
            </a:r>
            <a:endParaRPr lang="en-US" sz="1600" dirty="0"/>
          </a:p>
        </p:txBody>
      </p:sp>
      <p:sp>
        <p:nvSpPr>
          <p:cNvPr id="5" name="Text 3"/>
          <p:cNvSpPr/>
          <p:nvPr/>
        </p:nvSpPr>
        <p:spPr>
          <a:xfrm>
            <a:off x="454343" y="2408071"/>
            <a:ext cx="6702504" cy="207764"/>
          </a:xfrm>
          <a:prstGeom prst="rect">
            <a:avLst/>
          </a:prstGeom>
          <a:noFill/>
          <a:ln/>
        </p:spPr>
        <p:txBody>
          <a:bodyPr wrap="non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blur/</a:t>
            </a:r>
            <a:r>
              <a:rPr lang="en-US" dirty="0">
                <a:solidFill>
                  <a:srgbClr val="272525"/>
                </a:solidFill>
                <a:latin typeface="Inter" pitchFamily="34" charset="0"/>
                <a:ea typeface="Inter" pitchFamily="34" charset="-122"/>
                <a:cs typeface="Inter" pitchFamily="34" charset="-120"/>
              </a:rPr>
              <a:t>: Contains original blurry images.</a:t>
            </a:r>
            <a:endParaRPr lang="en-US" dirty="0"/>
          </a:p>
        </p:txBody>
      </p:sp>
      <p:sp>
        <p:nvSpPr>
          <p:cNvPr id="6" name="Text 4"/>
          <p:cNvSpPr/>
          <p:nvPr/>
        </p:nvSpPr>
        <p:spPr>
          <a:xfrm>
            <a:off x="454343" y="2836140"/>
            <a:ext cx="6702504" cy="207764"/>
          </a:xfrm>
          <a:prstGeom prst="rect">
            <a:avLst/>
          </a:prstGeom>
          <a:noFill/>
          <a:ln/>
        </p:spPr>
        <p:txBody>
          <a:bodyPr wrap="none" lIns="0" tIns="0" rIns="0" bIns="0" rtlCol="0" anchor="t"/>
          <a:lstStyle/>
          <a:p>
            <a:pPr marL="342900" indent="-342900" algn="l">
              <a:lnSpc>
                <a:spcPts val="1600"/>
              </a:lnSpc>
              <a:buSzPct val="100000"/>
              <a:buChar char="•"/>
            </a:pPr>
            <a:r>
              <a:rPr lang="en-US" sz="1600" b="1" dirty="0">
                <a:solidFill>
                  <a:srgbClr val="272525"/>
                </a:solidFill>
                <a:latin typeface="Inter" pitchFamily="34" charset="0"/>
                <a:ea typeface="Inter" pitchFamily="34" charset="-122"/>
                <a:cs typeface="Inter" pitchFamily="34" charset="-120"/>
              </a:rPr>
              <a:t>sharp/</a:t>
            </a:r>
            <a:r>
              <a:rPr lang="en-US" sz="1600" dirty="0">
                <a:solidFill>
                  <a:srgbClr val="272525"/>
                </a:solidFill>
                <a:latin typeface="Inter" pitchFamily="34" charset="0"/>
                <a:ea typeface="Inter" pitchFamily="34" charset="-122"/>
                <a:cs typeface="Inter" pitchFamily="34" charset="-120"/>
              </a:rPr>
              <a:t>: Features corresponding ground truth sharp images.</a:t>
            </a:r>
            <a:endParaRPr lang="en-US" sz="1600" dirty="0"/>
          </a:p>
        </p:txBody>
      </p:sp>
      <p:sp>
        <p:nvSpPr>
          <p:cNvPr id="7" name="Text 5"/>
          <p:cNvSpPr/>
          <p:nvPr/>
        </p:nvSpPr>
        <p:spPr>
          <a:xfrm>
            <a:off x="454343" y="3283801"/>
            <a:ext cx="6702504" cy="20776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blur_gamma/</a:t>
            </a:r>
            <a:r>
              <a:rPr lang="en-US" sz="1400" dirty="0">
                <a:solidFill>
                  <a:srgbClr val="272525"/>
                </a:solidFill>
                <a:latin typeface="Inter" pitchFamily="34" charset="0"/>
                <a:ea typeface="Inter" pitchFamily="34" charset="-122"/>
                <a:cs typeface="Inter" pitchFamily="34" charset="-120"/>
              </a:rPr>
              <a:t>: Includes gamma-corrected blurry images, vital for the teacher model's input.</a:t>
            </a:r>
            <a:endParaRPr lang="en-US" sz="1400" dirty="0"/>
          </a:p>
        </p:txBody>
      </p:sp>
      <p:sp>
        <p:nvSpPr>
          <p:cNvPr id="8" name="Text 6"/>
          <p:cNvSpPr/>
          <p:nvPr/>
        </p:nvSpPr>
        <p:spPr>
          <a:xfrm>
            <a:off x="7481173" y="1107519"/>
            <a:ext cx="2045018" cy="255627"/>
          </a:xfrm>
          <a:prstGeom prst="rect">
            <a:avLst/>
          </a:prstGeom>
          <a:noFill/>
          <a:ln/>
        </p:spPr>
        <p:txBody>
          <a:bodyPr wrap="none" lIns="0" tIns="0" rIns="0" bIns="0" rtlCol="0" anchor="t"/>
          <a:lstStyle/>
          <a:p>
            <a:pPr marL="0" indent="0" algn="l">
              <a:lnSpc>
                <a:spcPts val="2000"/>
              </a:lnSpc>
              <a:buNone/>
            </a:pPr>
            <a:r>
              <a:rPr lang="en-US" sz="2000" b="1" dirty="0">
                <a:solidFill>
                  <a:srgbClr val="000000"/>
                </a:solidFill>
                <a:latin typeface="Perpetua Titling MT" panose="02020502060505020804" pitchFamily="18" charset="0"/>
                <a:ea typeface="Petrona Bold" pitchFamily="34" charset="-122"/>
                <a:cs typeface="Petrona Bold" pitchFamily="34" charset="-120"/>
              </a:rPr>
              <a:t>Preprocessing Steps</a:t>
            </a:r>
            <a:endParaRPr lang="en-US" sz="2000" dirty="0">
              <a:latin typeface="Perpetua Titling MT" panose="02020502060505020804" pitchFamily="18" charset="0"/>
            </a:endParaRPr>
          </a:p>
        </p:txBody>
      </p:sp>
      <p:sp>
        <p:nvSpPr>
          <p:cNvPr id="9" name="Text 7"/>
          <p:cNvSpPr/>
          <p:nvPr/>
        </p:nvSpPr>
        <p:spPr>
          <a:xfrm>
            <a:off x="7481173" y="1492924"/>
            <a:ext cx="6702504" cy="448891"/>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To ensure consistent input for our models, </a:t>
            </a:r>
          </a:p>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all images undergo a standardised preprocessing pipeline:</a:t>
            </a:r>
            <a:endParaRPr lang="en-US" sz="1400" dirty="0"/>
          </a:p>
        </p:txBody>
      </p:sp>
      <p:sp>
        <p:nvSpPr>
          <p:cNvPr id="10" name="Text 8"/>
          <p:cNvSpPr/>
          <p:nvPr/>
        </p:nvSpPr>
        <p:spPr>
          <a:xfrm>
            <a:off x="7481173" y="2059305"/>
            <a:ext cx="6702504" cy="207764"/>
          </a:xfrm>
          <a:prstGeom prst="rect">
            <a:avLst/>
          </a:prstGeom>
          <a:noFill/>
          <a:ln/>
        </p:spPr>
        <p:txBody>
          <a:bodyPr wrap="none" lIns="0" tIns="0" rIns="0" bIns="0" rtlCol="0" anchor="t"/>
          <a:lstStyle/>
          <a:p>
            <a:pPr marL="342900" indent="-342900" algn="l">
              <a:lnSpc>
                <a:spcPts val="1600"/>
              </a:lnSpc>
              <a:buSzPct val="100000"/>
              <a:buChar char="•"/>
            </a:pPr>
            <a:r>
              <a:rPr lang="en-US" sz="1600" b="1" dirty="0">
                <a:solidFill>
                  <a:srgbClr val="272525"/>
                </a:solidFill>
                <a:latin typeface="Inter" pitchFamily="34" charset="0"/>
                <a:ea typeface="Inter" pitchFamily="34" charset="-122"/>
                <a:cs typeface="Inter" pitchFamily="34" charset="-120"/>
              </a:rPr>
              <a:t>Resize:</a:t>
            </a:r>
            <a:r>
              <a:rPr lang="en-US" sz="1600" dirty="0">
                <a:solidFill>
                  <a:srgbClr val="272525"/>
                </a:solidFill>
                <a:latin typeface="Inter" pitchFamily="34" charset="0"/>
                <a:ea typeface="Inter" pitchFamily="34" charset="-122"/>
                <a:cs typeface="Inter" pitchFamily="34" charset="-120"/>
              </a:rPr>
              <a:t> Images are uniformly resized to a resolution of </a:t>
            </a:r>
            <a:r>
              <a:rPr lang="en-US" sz="1600" b="1" dirty="0">
                <a:solidFill>
                  <a:srgbClr val="272525"/>
                </a:solidFill>
                <a:latin typeface="Inter" pitchFamily="34" charset="0"/>
                <a:ea typeface="Inter" pitchFamily="34" charset="-122"/>
                <a:cs typeface="Inter" pitchFamily="34" charset="-120"/>
              </a:rPr>
              <a:t>256x256 pixels</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11" name="Text 9"/>
          <p:cNvSpPr/>
          <p:nvPr/>
        </p:nvSpPr>
        <p:spPr>
          <a:xfrm>
            <a:off x="7481173" y="2500730"/>
            <a:ext cx="6702504" cy="876419"/>
          </a:xfrm>
          <a:prstGeom prst="rect">
            <a:avLst/>
          </a:prstGeom>
          <a:noFill/>
          <a:ln/>
        </p:spPr>
        <p:txBody>
          <a:bodyPr wrap="none" lIns="0" tIns="0" rIns="0" bIns="0" rtlCol="0" anchor="t"/>
          <a:lstStyle/>
          <a:p>
            <a:pPr algn="l">
              <a:lnSpc>
                <a:spcPts val="1600"/>
              </a:lnSpc>
              <a:buSzPct val="100000"/>
            </a:pPr>
            <a:r>
              <a:rPr lang="en-US" sz="2000" b="1" dirty="0">
                <a:solidFill>
                  <a:srgbClr val="272525"/>
                </a:solidFill>
                <a:latin typeface="Inter" pitchFamily="34" charset="0"/>
                <a:ea typeface="Inter" pitchFamily="34" charset="-122"/>
                <a:cs typeface="Inter" pitchFamily="34" charset="-120"/>
              </a:rPr>
              <a:t>Conversion:</a:t>
            </a:r>
            <a:r>
              <a:rPr lang="en-US" sz="2000" dirty="0">
                <a:solidFill>
                  <a:srgbClr val="272525"/>
                </a:solidFill>
                <a:latin typeface="Inter" pitchFamily="34" charset="0"/>
                <a:ea typeface="Inter" pitchFamily="34" charset="-122"/>
                <a:cs typeface="Inter" pitchFamily="34" charset="-120"/>
              </a:rPr>
              <a:t> Images are converted to </a:t>
            </a:r>
            <a:r>
              <a:rPr lang="en-US" sz="2000" b="1" dirty="0">
                <a:solidFill>
                  <a:srgbClr val="272525"/>
                </a:solidFill>
                <a:latin typeface="Inter" pitchFamily="34" charset="0"/>
                <a:ea typeface="Inter" pitchFamily="34" charset="-122"/>
                <a:cs typeface="Inter" pitchFamily="34" charset="-120"/>
              </a:rPr>
              <a:t>PyTorch Tensors</a:t>
            </a:r>
            <a:r>
              <a:rPr lang="en-US" sz="2000" dirty="0">
                <a:solidFill>
                  <a:srgbClr val="272525"/>
                </a:solidFill>
                <a:latin typeface="Inter" pitchFamily="34" charset="0"/>
                <a:ea typeface="Inter" pitchFamily="34" charset="-122"/>
                <a:cs typeface="Inter" pitchFamily="34" charset="-120"/>
              </a:rPr>
              <a:t>, </a:t>
            </a:r>
          </a:p>
          <a:p>
            <a:pPr algn="l">
              <a:lnSpc>
                <a:spcPts val="1600"/>
              </a:lnSpc>
              <a:buSzPct val="100000"/>
            </a:pPr>
            <a:r>
              <a:rPr lang="en-US" sz="2000" dirty="0" err="1">
                <a:solidFill>
                  <a:srgbClr val="272525"/>
                </a:solidFill>
                <a:latin typeface="Inter" pitchFamily="34" charset="0"/>
                <a:ea typeface="Inter" pitchFamily="34" charset="-122"/>
                <a:cs typeface="Inter" pitchFamily="34" charset="-120"/>
              </a:rPr>
              <a:t>optimising</a:t>
            </a:r>
            <a:r>
              <a:rPr lang="en-US" sz="2000" dirty="0">
                <a:solidFill>
                  <a:srgbClr val="272525"/>
                </a:solidFill>
                <a:latin typeface="Inter" pitchFamily="34" charset="0"/>
                <a:ea typeface="Inter" pitchFamily="34" charset="-122"/>
                <a:cs typeface="Inter" pitchFamily="34" charset="-120"/>
              </a:rPr>
              <a:t> them for neural network processing.</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92567"/>
            <a:ext cx="1183183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NSimSun" panose="02010609030101010101" pitchFamily="49" charset="-122"/>
                <a:ea typeface="NSimSun" panose="02010609030101010101" pitchFamily="49" charset="-122"/>
                <a:cs typeface="Petrona Bold" pitchFamily="34" charset="-120"/>
              </a:rPr>
              <a:t>Teacher-Student Framework for Deblurring</a:t>
            </a:r>
            <a:endParaRPr lang="en-US" sz="4650" dirty="0">
              <a:latin typeface="NSimSun" panose="02010609030101010101" pitchFamily="49" charset="-122"/>
              <a:ea typeface="NSimSun" panose="02010609030101010101" pitchFamily="49" charset="-122"/>
            </a:endParaRPr>
          </a:p>
        </p:txBody>
      </p:sp>
      <p:pic>
        <p:nvPicPr>
          <p:cNvPr id="3" name="Image 0" descr="preencoded.png"/>
          <p:cNvPicPr>
            <a:picLocks noChangeAspect="1"/>
          </p:cNvPicPr>
          <p:nvPr/>
        </p:nvPicPr>
        <p:blipFill>
          <a:blip r:embed="rId3"/>
          <a:stretch>
            <a:fillRect/>
          </a:stretch>
        </p:blipFill>
        <p:spPr>
          <a:xfrm>
            <a:off x="793790" y="2690455"/>
            <a:ext cx="4347567" cy="907256"/>
          </a:xfrm>
          <a:prstGeom prst="rect">
            <a:avLst/>
          </a:prstGeom>
        </p:spPr>
      </p:pic>
      <p:sp>
        <p:nvSpPr>
          <p:cNvPr id="4" name="Text 1"/>
          <p:cNvSpPr/>
          <p:nvPr/>
        </p:nvSpPr>
        <p:spPr>
          <a:xfrm>
            <a:off x="1020604"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alatino Linotype" panose="02040502050505030304" pitchFamily="18" charset="0"/>
                <a:ea typeface="Petrona Bold" pitchFamily="34" charset="-122"/>
                <a:cs typeface="Petrona Bold" pitchFamily="34" charset="-120"/>
              </a:rPr>
              <a:t>Teacher Model</a:t>
            </a:r>
            <a:endParaRPr lang="en-US" sz="2300" dirty="0">
              <a:latin typeface="Palatino Linotype" panose="02040502050505030304" pitchFamily="18" charset="0"/>
            </a:endParaRPr>
          </a:p>
        </p:txBody>
      </p:sp>
      <p:sp>
        <p:nvSpPr>
          <p:cNvPr id="5" name="Text 2"/>
          <p:cNvSpPr/>
          <p:nvPr/>
        </p:nvSpPr>
        <p:spPr>
          <a:xfrm>
            <a:off x="1020604" y="4332684"/>
            <a:ext cx="3893939" cy="217741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Fake MAXIM</a:t>
            </a:r>
            <a:r>
              <a:rPr lang="en-US" sz="1750" dirty="0">
                <a:solidFill>
                  <a:srgbClr val="272525"/>
                </a:solidFill>
                <a:latin typeface="Inter" pitchFamily="34" charset="0"/>
                <a:ea typeface="Inter" pitchFamily="34" charset="-122"/>
                <a:cs typeface="Inter" pitchFamily="34" charset="-120"/>
              </a:rPr>
              <a:t>: A precomputed model that generates pseudo-sharp images from </a:t>
            </a:r>
            <a:r>
              <a:rPr lang="en-US" sz="1750" b="1" dirty="0">
                <a:solidFill>
                  <a:srgbClr val="272525"/>
                </a:solidFill>
                <a:latin typeface="Inter" pitchFamily="34" charset="0"/>
                <a:ea typeface="Inter" pitchFamily="34" charset="-122"/>
                <a:cs typeface="Inter" pitchFamily="34" charset="-120"/>
              </a:rPr>
              <a:t>blur_gamma</a:t>
            </a:r>
            <a:r>
              <a:rPr lang="en-US" sz="1750" dirty="0">
                <a:solidFill>
                  <a:srgbClr val="272525"/>
                </a:solidFill>
                <a:latin typeface="Inter" pitchFamily="34" charset="0"/>
                <a:ea typeface="Inter" pitchFamily="34" charset="-122"/>
                <a:cs typeface="Inter" pitchFamily="34" charset="-120"/>
              </a:rPr>
              <a:t> inputs. This teacher provides initial guidance for the student, distilling complex deblurring knowledge.</a:t>
            </a:r>
            <a:endParaRPr lang="en-US" sz="1750" dirty="0"/>
          </a:p>
        </p:txBody>
      </p:sp>
      <p:pic>
        <p:nvPicPr>
          <p:cNvPr id="6" name="Image 1" descr="preencoded.png"/>
          <p:cNvPicPr>
            <a:picLocks noChangeAspect="1"/>
          </p:cNvPicPr>
          <p:nvPr/>
        </p:nvPicPr>
        <p:blipFill>
          <a:blip r:embed="rId4"/>
          <a:stretch>
            <a:fillRect/>
          </a:stretch>
        </p:blipFill>
        <p:spPr>
          <a:xfrm>
            <a:off x="5141357" y="2690455"/>
            <a:ext cx="4347567" cy="907256"/>
          </a:xfrm>
          <a:prstGeom prst="rect">
            <a:avLst/>
          </a:prstGeom>
        </p:spPr>
      </p:pic>
      <p:sp>
        <p:nvSpPr>
          <p:cNvPr id="7" name="Text 3"/>
          <p:cNvSpPr/>
          <p:nvPr/>
        </p:nvSpPr>
        <p:spPr>
          <a:xfrm>
            <a:off x="5368171"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NSimSun" panose="02010609030101010101" pitchFamily="49" charset="-122"/>
                <a:ea typeface="NSimSun" panose="02010609030101010101" pitchFamily="49" charset="-122"/>
                <a:cs typeface="Petrona Bold" pitchFamily="34" charset="-120"/>
              </a:rPr>
              <a:t>Student Model</a:t>
            </a:r>
            <a:endParaRPr lang="en-US" sz="2300" dirty="0">
              <a:latin typeface="NSimSun" panose="02010609030101010101" pitchFamily="49" charset="-122"/>
              <a:ea typeface="NSimSun" panose="02010609030101010101" pitchFamily="49" charset="-122"/>
            </a:endParaRPr>
          </a:p>
        </p:txBody>
      </p:sp>
      <p:sp>
        <p:nvSpPr>
          <p:cNvPr id="8" name="Text 4"/>
          <p:cNvSpPr/>
          <p:nvPr/>
        </p:nvSpPr>
        <p:spPr>
          <a:xfrm>
            <a:off x="5368171" y="4332684"/>
            <a:ext cx="3893939"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Deep CNN (StudentCNN_v3)</a:t>
            </a:r>
            <a:r>
              <a:rPr lang="en-US" sz="1750" dirty="0">
                <a:solidFill>
                  <a:srgbClr val="272525"/>
                </a:solidFill>
                <a:latin typeface="Inter" pitchFamily="34" charset="0"/>
                <a:ea typeface="Inter" pitchFamily="34" charset="-122"/>
                <a:cs typeface="Inter" pitchFamily="34" charset="-120"/>
              </a:rPr>
              <a:t>: Our custom-designed lightweight convolutional neural network, specifically engineered for efficient deblurring and real-time inference.</a:t>
            </a:r>
            <a:endParaRPr lang="en-US" sz="1750" dirty="0"/>
          </a:p>
        </p:txBody>
      </p:sp>
      <p:pic>
        <p:nvPicPr>
          <p:cNvPr id="9" name="Image 2" descr="preencoded.png"/>
          <p:cNvPicPr>
            <a:picLocks noChangeAspect="1"/>
          </p:cNvPicPr>
          <p:nvPr/>
        </p:nvPicPr>
        <p:blipFill>
          <a:blip r:embed="rId5"/>
          <a:stretch>
            <a:fillRect/>
          </a:stretch>
        </p:blipFill>
        <p:spPr>
          <a:xfrm>
            <a:off x="9488924" y="2690455"/>
            <a:ext cx="4347567" cy="907256"/>
          </a:xfrm>
          <a:prstGeom prst="rect">
            <a:avLst/>
          </a:prstGeom>
        </p:spPr>
      </p:pic>
      <p:sp>
        <p:nvSpPr>
          <p:cNvPr id="10" name="Text 5"/>
          <p:cNvSpPr/>
          <p:nvPr/>
        </p:nvSpPr>
        <p:spPr>
          <a:xfrm>
            <a:off x="9715738"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NSimSun" panose="02010609030101010101" pitchFamily="49" charset="-122"/>
                <a:ea typeface="NSimSun" panose="02010609030101010101" pitchFamily="49" charset="-122"/>
                <a:cs typeface="Petrona Bold" pitchFamily="34" charset="-120"/>
              </a:rPr>
              <a:t>Training Approach</a:t>
            </a:r>
            <a:endParaRPr lang="en-US" sz="2300" dirty="0">
              <a:latin typeface="NSimSun" panose="02010609030101010101" pitchFamily="49" charset="-122"/>
              <a:ea typeface="NSimSun" panose="02010609030101010101" pitchFamily="49" charset="-122"/>
            </a:endParaRPr>
          </a:p>
        </p:txBody>
      </p:sp>
      <p:sp>
        <p:nvSpPr>
          <p:cNvPr id="11" name="Text 6"/>
          <p:cNvSpPr/>
          <p:nvPr/>
        </p:nvSpPr>
        <p:spPr>
          <a:xfrm>
            <a:off x="9715738" y="4332684"/>
            <a:ext cx="3893939"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dual training strategy combining </a:t>
            </a:r>
            <a:r>
              <a:rPr lang="en-US" sz="1750" b="1" dirty="0">
                <a:solidFill>
                  <a:srgbClr val="272525"/>
                </a:solidFill>
                <a:latin typeface="Inter" pitchFamily="34" charset="0"/>
                <a:ea typeface="Inter" pitchFamily="34" charset="-122"/>
                <a:cs typeface="Inter" pitchFamily="34" charset="-120"/>
              </a:rPr>
              <a:t>knowledge distillation</a:t>
            </a:r>
            <a:r>
              <a:rPr lang="en-US" sz="1750" dirty="0">
                <a:solidFill>
                  <a:srgbClr val="272525"/>
                </a:solidFill>
                <a:latin typeface="Inter" pitchFamily="34" charset="0"/>
                <a:ea typeface="Inter" pitchFamily="34" charset="-122"/>
                <a:cs typeface="Inter" pitchFamily="34" charset="-120"/>
              </a:rPr>
              <a:t> from the teacher and </a:t>
            </a:r>
            <a:r>
              <a:rPr lang="en-US" sz="1750" b="1" dirty="0">
                <a:solidFill>
                  <a:srgbClr val="272525"/>
                </a:solidFill>
                <a:latin typeface="Inter" pitchFamily="34" charset="0"/>
                <a:ea typeface="Inter" pitchFamily="34" charset="-122"/>
                <a:cs typeface="Inter" pitchFamily="34" charset="-120"/>
              </a:rPr>
              <a:t>supervised training</a:t>
            </a:r>
            <a:r>
              <a:rPr lang="en-US" sz="1750" dirty="0">
                <a:solidFill>
                  <a:srgbClr val="272525"/>
                </a:solidFill>
                <a:latin typeface="Inter" pitchFamily="34" charset="0"/>
                <a:ea typeface="Inter" pitchFamily="34" charset="-122"/>
                <a:cs typeface="Inter" pitchFamily="34" charset="-120"/>
              </a:rPr>
              <a:t> with ground truth sharp images, enhancing robustness and generalisation.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9235" y="431602"/>
            <a:ext cx="5554028" cy="514945"/>
          </a:xfrm>
          <a:prstGeom prst="rect">
            <a:avLst/>
          </a:prstGeom>
          <a:noFill/>
          <a:ln/>
        </p:spPr>
        <p:txBody>
          <a:bodyPr wrap="none" lIns="0" tIns="0" rIns="0" bIns="0" rtlCol="0" anchor="t"/>
          <a:lstStyle/>
          <a:p>
            <a:pPr marL="0" indent="0" algn="l">
              <a:lnSpc>
                <a:spcPts val="4050"/>
              </a:lnSpc>
              <a:buNone/>
            </a:pPr>
            <a:r>
              <a:rPr lang="en-US" sz="3200" b="1" dirty="0">
                <a:solidFill>
                  <a:srgbClr val="000000"/>
                </a:solidFill>
                <a:latin typeface="NSimSun" panose="02010609030101010101" pitchFamily="49" charset="-122"/>
                <a:ea typeface="NSimSun" panose="02010609030101010101" pitchFamily="49" charset="-122"/>
                <a:cs typeface="Petrona Bold" pitchFamily="34" charset="-120"/>
              </a:rPr>
              <a:t>StudentCNN_v3 Architecture</a:t>
            </a:r>
            <a:endParaRPr lang="en-US" sz="3200" dirty="0">
              <a:latin typeface="NSimSun" panose="02010609030101010101" pitchFamily="49" charset="-122"/>
              <a:ea typeface="NSimSun" panose="02010609030101010101" pitchFamily="49" charset="-122"/>
            </a:endParaRPr>
          </a:p>
        </p:txBody>
      </p:sp>
      <p:sp>
        <p:nvSpPr>
          <p:cNvPr id="4" name="Text 1"/>
          <p:cNvSpPr/>
          <p:nvPr/>
        </p:nvSpPr>
        <p:spPr>
          <a:xfrm>
            <a:off x="8905756" y="1338858"/>
            <a:ext cx="2471857" cy="30896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NSimSun" panose="02010609030101010101" pitchFamily="49" charset="-122"/>
                <a:ea typeface="NSimSun" panose="02010609030101010101" pitchFamily="49" charset="-122"/>
                <a:cs typeface="Petrona Bold" pitchFamily="34" charset="-120"/>
              </a:rPr>
              <a:t>Key Features</a:t>
            </a:r>
            <a:endParaRPr lang="en-US" sz="1900" dirty="0">
              <a:latin typeface="NSimSun" panose="02010609030101010101" pitchFamily="49" charset="-122"/>
              <a:ea typeface="NSimSun" panose="02010609030101010101" pitchFamily="49" charset="-122"/>
            </a:endParaRPr>
          </a:p>
        </p:txBody>
      </p:sp>
      <p:sp>
        <p:nvSpPr>
          <p:cNvPr id="5" name="Text 2"/>
          <p:cNvSpPr/>
          <p:nvPr/>
        </p:nvSpPr>
        <p:spPr>
          <a:xfrm>
            <a:off x="8905756" y="1804749"/>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Encoder-Decoder CNN:</a:t>
            </a:r>
            <a:r>
              <a:rPr lang="en-US" sz="1200" dirty="0">
                <a:solidFill>
                  <a:srgbClr val="272525"/>
                </a:solidFill>
                <a:latin typeface="Inter" pitchFamily="34" charset="0"/>
                <a:ea typeface="Inter" pitchFamily="34" charset="-122"/>
                <a:cs typeface="Inter" pitchFamily="34" charset="-120"/>
              </a:rPr>
              <a:t> Extracts features and reconstructs the image.</a:t>
            </a:r>
            <a:endParaRPr lang="en-US" sz="1200" dirty="0"/>
          </a:p>
        </p:txBody>
      </p:sp>
      <p:sp>
        <p:nvSpPr>
          <p:cNvPr id="6" name="Text 3"/>
          <p:cNvSpPr/>
          <p:nvPr/>
        </p:nvSpPr>
        <p:spPr>
          <a:xfrm>
            <a:off x="8905756" y="2361605"/>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Residual Blocks:</a:t>
            </a:r>
            <a:r>
              <a:rPr lang="en-US" sz="1200" dirty="0">
                <a:solidFill>
                  <a:srgbClr val="272525"/>
                </a:solidFill>
                <a:latin typeface="Inter" pitchFamily="34" charset="0"/>
                <a:ea typeface="Inter" pitchFamily="34" charset="-122"/>
                <a:cs typeface="Inter" pitchFamily="34" charset="-120"/>
              </a:rPr>
              <a:t> Facilitate deeper networks and improve gradient flow.</a:t>
            </a:r>
            <a:endParaRPr lang="en-US" sz="1200" dirty="0"/>
          </a:p>
        </p:txBody>
      </p:sp>
      <p:sp>
        <p:nvSpPr>
          <p:cNvPr id="7" name="Text 4"/>
          <p:cNvSpPr/>
          <p:nvPr/>
        </p:nvSpPr>
        <p:spPr>
          <a:xfrm>
            <a:off x="8905756" y="2918460"/>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Skip Connections:</a:t>
            </a:r>
            <a:r>
              <a:rPr lang="en-US" sz="1200" dirty="0">
                <a:solidFill>
                  <a:srgbClr val="272525"/>
                </a:solidFill>
                <a:latin typeface="Inter" pitchFamily="34" charset="0"/>
                <a:ea typeface="Inter" pitchFamily="34" charset="-122"/>
                <a:cs typeface="Inter" pitchFamily="34" charset="-120"/>
              </a:rPr>
              <a:t> Preserve fine details and aid in high-resolution reconstruction.</a:t>
            </a:r>
            <a:endParaRPr lang="en-US" sz="1200" dirty="0"/>
          </a:p>
        </p:txBody>
      </p:sp>
      <p:sp>
        <p:nvSpPr>
          <p:cNvPr id="8" name="Text 5"/>
          <p:cNvSpPr/>
          <p:nvPr/>
        </p:nvSpPr>
        <p:spPr>
          <a:xfrm>
            <a:off x="8905756" y="3475315"/>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Downsampling &amp; Upsampling:</a:t>
            </a:r>
            <a:r>
              <a:rPr lang="en-US" sz="1200" dirty="0">
                <a:solidFill>
                  <a:srgbClr val="272525"/>
                </a:solidFill>
                <a:latin typeface="Inter" pitchFamily="34" charset="0"/>
                <a:ea typeface="Inter" pitchFamily="34" charset="-122"/>
                <a:cs typeface="Inter" pitchFamily="34" charset="-120"/>
              </a:rPr>
              <a:t> Efficiently process features at various scales.</a:t>
            </a:r>
            <a:endParaRPr lang="en-US" sz="1200" dirty="0"/>
          </a:p>
        </p:txBody>
      </p:sp>
      <p:sp>
        <p:nvSpPr>
          <p:cNvPr id="9" name="Text 6"/>
          <p:cNvSpPr/>
          <p:nvPr/>
        </p:nvSpPr>
        <p:spPr>
          <a:xfrm>
            <a:off x="8905756" y="4134207"/>
            <a:ext cx="2471857" cy="30896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NSimSun" panose="02010609030101010101" pitchFamily="49" charset="-122"/>
                <a:ea typeface="NSimSun" panose="02010609030101010101" pitchFamily="49" charset="-122"/>
                <a:cs typeface="Petrona Bold" pitchFamily="34" charset="-120"/>
              </a:rPr>
              <a:t>Advantages</a:t>
            </a:r>
            <a:endParaRPr lang="en-US" sz="1900" dirty="0">
              <a:latin typeface="NSimSun" panose="02010609030101010101" pitchFamily="49" charset="-122"/>
              <a:ea typeface="NSimSun" panose="02010609030101010101" pitchFamily="49" charset="-122"/>
            </a:endParaRPr>
          </a:p>
        </p:txBody>
      </p:sp>
      <p:sp>
        <p:nvSpPr>
          <p:cNvPr id="10" name="Text 7"/>
          <p:cNvSpPr/>
          <p:nvPr/>
        </p:nvSpPr>
        <p:spPr>
          <a:xfrm>
            <a:off x="8905756" y="4600099"/>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Lightweight:</a:t>
            </a:r>
            <a:r>
              <a:rPr lang="en-US" sz="1200" dirty="0">
                <a:solidFill>
                  <a:srgbClr val="272525"/>
                </a:solidFill>
                <a:latin typeface="Inter" pitchFamily="34" charset="0"/>
                <a:ea typeface="Inter" pitchFamily="34" charset="-122"/>
                <a:cs typeface="Inter" pitchFamily="34" charset="-120"/>
              </a:rPr>
              <a:t> Optimised for fast inference, ideal for real-time applications.</a:t>
            </a:r>
            <a:endParaRPr lang="en-US" sz="1200" dirty="0"/>
          </a:p>
        </p:txBody>
      </p:sp>
      <p:sp>
        <p:nvSpPr>
          <p:cNvPr id="11" name="Text 8"/>
          <p:cNvSpPr/>
          <p:nvPr/>
        </p:nvSpPr>
        <p:spPr>
          <a:xfrm>
            <a:off x="8905756" y="5156954"/>
            <a:ext cx="5183029" cy="501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272525"/>
                </a:solidFill>
                <a:latin typeface="Inter" pitchFamily="34" charset="0"/>
                <a:ea typeface="Inter" pitchFamily="34" charset="-122"/>
                <a:cs typeface="Inter" pitchFamily="34" charset="-120"/>
              </a:rPr>
              <a:t>Edge Preservation:</a:t>
            </a:r>
            <a:r>
              <a:rPr lang="en-US" sz="1200" dirty="0">
                <a:solidFill>
                  <a:srgbClr val="272525"/>
                </a:solidFill>
                <a:latin typeface="Inter" pitchFamily="34" charset="0"/>
                <a:ea typeface="Inter" pitchFamily="34" charset="-122"/>
                <a:cs typeface="Inter" pitchFamily="34" charset="-120"/>
              </a:rPr>
              <a:t> Designed to recover sharp edges and fine textures.</a:t>
            </a:r>
            <a:endParaRPr lang="en-US" sz="1200" dirty="0"/>
          </a:p>
        </p:txBody>
      </p:sp>
      <p:pic>
        <p:nvPicPr>
          <p:cNvPr id="1026" name="Picture 2" descr="Knowledge Distillation Theory and End to End Case Study">
            <a:extLst>
              <a:ext uri="{FF2B5EF4-FFF2-40B4-BE49-F238E27FC236}">
                <a16:creationId xmlns:a16="http://schemas.microsoft.com/office/drawing/2014/main" id="{745E461D-217A-A44C-64A0-43864A8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5018"/>
            <a:ext cx="8583104" cy="5429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21068"/>
            <a:ext cx="798492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NSimSun" panose="02010609030101010101" pitchFamily="49" charset="-122"/>
                <a:ea typeface="NSimSun" panose="02010609030101010101" pitchFamily="49" charset="-122"/>
                <a:cs typeface="Petrona Bold" pitchFamily="34" charset="-120"/>
              </a:rPr>
              <a:t>Sophisticated Loss Functions</a:t>
            </a:r>
            <a:endParaRPr lang="en-US" sz="4650" dirty="0">
              <a:latin typeface="NSimSun" panose="02010609030101010101" pitchFamily="49" charset="-122"/>
              <a:ea typeface="NSimSun" panose="02010609030101010101" pitchFamily="49" charset="-122"/>
            </a:endParaRPr>
          </a:p>
        </p:txBody>
      </p:sp>
      <p:sp>
        <p:nvSpPr>
          <p:cNvPr id="3" name="Shape 1"/>
          <p:cNvSpPr/>
          <p:nvPr/>
        </p:nvSpPr>
        <p:spPr>
          <a:xfrm>
            <a:off x="793790" y="2428637"/>
            <a:ext cx="4196358" cy="121920"/>
          </a:xfrm>
          <a:prstGeom prst="roundRect">
            <a:avLst>
              <a:gd name="adj" fmla="val 78139"/>
            </a:avLst>
          </a:prstGeom>
          <a:solidFill>
            <a:srgbClr val="007EBD"/>
          </a:solidFill>
          <a:ln/>
        </p:spPr>
      </p:sp>
      <p:sp>
        <p:nvSpPr>
          <p:cNvPr id="4" name="Shape 2"/>
          <p:cNvSpPr/>
          <p:nvPr/>
        </p:nvSpPr>
        <p:spPr>
          <a:xfrm>
            <a:off x="2551688" y="2118955"/>
            <a:ext cx="680442" cy="680442"/>
          </a:xfrm>
          <a:prstGeom prst="roundRect">
            <a:avLst>
              <a:gd name="adj" fmla="val 134383"/>
            </a:avLst>
          </a:prstGeom>
          <a:solidFill>
            <a:srgbClr val="007EBD"/>
          </a:solidFill>
          <a:ln/>
        </p:spPr>
      </p:sp>
      <p:pic>
        <p:nvPicPr>
          <p:cNvPr id="5" name="Image 0" descr="preencoded.png"/>
          <p:cNvPicPr>
            <a:picLocks noChangeAspect="1"/>
          </p:cNvPicPr>
          <p:nvPr/>
        </p:nvPicPr>
        <p:blipFill>
          <a:blip r:embed="rId3"/>
          <a:stretch>
            <a:fillRect/>
          </a:stretch>
        </p:blipFill>
        <p:spPr>
          <a:xfrm>
            <a:off x="2755761" y="2289096"/>
            <a:ext cx="272177" cy="340162"/>
          </a:xfrm>
          <a:prstGeom prst="rect">
            <a:avLst/>
          </a:prstGeom>
        </p:spPr>
      </p:pic>
      <p:sp>
        <p:nvSpPr>
          <p:cNvPr id="6" name="Text 3"/>
          <p:cNvSpPr/>
          <p:nvPr/>
        </p:nvSpPr>
        <p:spPr>
          <a:xfrm>
            <a:off x="1051084" y="3026093"/>
            <a:ext cx="3664268"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NSimSun" panose="02010609030101010101" pitchFamily="49" charset="-122"/>
                <a:ea typeface="NSimSun" panose="02010609030101010101" pitchFamily="49" charset="-122"/>
                <a:cs typeface="Petrona Bold" pitchFamily="34" charset="-120"/>
              </a:rPr>
              <a:t>Mean Squared Error (MSE)</a:t>
            </a:r>
            <a:endParaRPr lang="en-US" sz="2300" dirty="0">
              <a:latin typeface="NSimSun" panose="02010609030101010101" pitchFamily="49" charset="-122"/>
              <a:ea typeface="NSimSun" panose="02010609030101010101" pitchFamily="49" charset="-122"/>
            </a:endParaRPr>
          </a:p>
        </p:txBody>
      </p:sp>
      <p:sp>
        <p:nvSpPr>
          <p:cNvPr id="7" name="Text 4"/>
          <p:cNvSpPr/>
          <p:nvPr/>
        </p:nvSpPr>
        <p:spPr>
          <a:xfrm>
            <a:off x="1051084" y="3534251"/>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Quantifies the pixel-wise difference between the predicted and ground truth images, driving the model to minimise overall reconstruction error.</a:t>
            </a:r>
            <a:endParaRPr lang="en-US" sz="1750" dirty="0"/>
          </a:p>
        </p:txBody>
      </p:sp>
      <p:sp>
        <p:nvSpPr>
          <p:cNvPr id="8" name="Shape 5"/>
          <p:cNvSpPr/>
          <p:nvPr/>
        </p:nvSpPr>
        <p:spPr>
          <a:xfrm>
            <a:off x="5216962" y="2428637"/>
            <a:ext cx="4196358" cy="121920"/>
          </a:xfrm>
          <a:prstGeom prst="roundRect">
            <a:avLst>
              <a:gd name="adj" fmla="val 78139"/>
            </a:avLst>
          </a:prstGeom>
          <a:solidFill>
            <a:srgbClr val="007EBD"/>
          </a:solidFill>
          <a:ln/>
        </p:spPr>
      </p:sp>
      <p:sp>
        <p:nvSpPr>
          <p:cNvPr id="9" name="Shape 6"/>
          <p:cNvSpPr/>
          <p:nvPr/>
        </p:nvSpPr>
        <p:spPr>
          <a:xfrm>
            <a:off x="6974860" y="2118955"/>
            <a:ext cx="680442" cy="680442"/>
          </a:xfrm>
          <a:prstGeom prst="roundRect">
            <a:avLst>
              <a:gd name="adj" fmla="val 134383"/>
            </a:avLst>
          </a:prstGeom>
          <a:solidFill>
            <a:srgbClr val="007EBD"/>
          </a:solidFill>
          <a:ln/>
        </p:spPr>
      </p:sp>
      <p:pic>
        <p:nvPicPr>
          <p:cNvPr id="10" name="Image 1" descr="preencoded.png"/>
          <p:cNvPicPr>
            <a:picLocks noChangeAspect="1"/>
          </p:cNvPicPr>
          <p:nvPr/>
        </p:nvPicPr>
        <p:blipFill>
          <a:blip r:embed="rId4"/>
          <a:stretch>
            <a:fillRect/>
          </a:stretch>
        </p:blipFill>
        <p:spPr>
          <a:xfrm>
            <a:off x="7178933" y="2289096"/>
            <a:ext cx="272177" cy="340162"/>
          </a:xfrm>
          <a:prstGeom prst="rect">
            <a:avLst/>
          </a:prstGeom>
        </p:spPr>
      </p:pic>
      <p:sp>
        <p:nvSpPr>
          <p:cNvPr id="11" name="Text 7"/>
          <p:cNvSpPr/>
          <p:nvPr/>
        </p:nvSpPr>
        <p:spPr>
          <a:xfrm>
            <a:off x="5474256" y="3026093"/>
            <a:ext cx="3681770"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NSimSun" panose="02010609030101010101" pitchFamily="49" charset="-122"/>
                <a:ea typeface="NSimSun" panose="02010609030101010101" pitchFamily="49" charset="-122"/>
                <a:cs typeface="Petrona Bold" pitchFamily="34" charset="-120"/>
              </a:rPr>
              <a:t>Multi-Scale SSIM (MS-SSIM)</a:t>
            </a:r>
            <a:endParaRPr lang="en-US" sz="2300" dirty="0">
              <a:latin typeface="NSimSun" panose="02010609030101010101" pitchFamily="49" charset="-122"/>
              <a:ea typeface="NSimSun" panose="02010609030101010101" pitchFamily="49" charset="-122"/>
            </a:endParaRPr>
          </a:p>
        </p:txBody>
      </p:sp>
      <p:sp>
        <p:nvSpPr>
          <p:cNvPr id="12" name="Text 8"/>
          <p:cNvSpPr/>
          <p:nvPr/>
        </p:nvSpPr>
        <p:spPr>
          <a:xfrm>
            <a:off x="5474256" y="3906322"/>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Evaluates structural similarity across multiple resolutions, capturing perceptual quality aspects such as luminance, contrast, and structure.</a:t>
            </a:r>
            <a:endParaRPr lang="en-US" sz="1750" dirty="0"/>
          </a:p>
        </p:txBody>
      </p:sp>
      <p:sp>
        <p:nvSpPr>
          <p:cNvPr id="13" name="Shape 9"/>
          <p:cNvSpPr/>
          <p:nvPr/>
        </p:nvSpPr>
        <p:spPr>
          <a:xfrm>
            <a:off x="9640133" y="2428637"/>
            <a:ext cx="4196358" cy="121920"/>
          </a:xfrm>
          <a:prstGeom prst="roundRect">
            <a:avLst>
              <a:gd name="adj" fmla="val 78139"/>
            </a:avLst>
          </a:prstGeom>
          <a:solidFill>
            <a:srgbClr val="007EBD"/>
          </a:solidFill>
          <a:ln/>
        </p:spPr>
      </p:sp>
      <p:sp>
        <p:nvSpPr>
          <p:cNvPr id="14" name="Shape 10"/>
          <p:cNvSpPr/>
          <p:nvPr/>
        </p:nvSpPr>
        <p:spPr>
          <a:xfrm>
            <a:off x="11398032" y="2118955"/>
            <a:ext cx="680442" cy="680442"/>
          </a:xfrm>
          <a:prstGeom prst="roundRect">
            <a:avLst>
              <a:gd name="adj" fmla="val 134383"/>
            </a:avLst>
          </a:prstGeom>
          <a:solidFill>
            <a:srgbClr val="007EBD"/>
          </a:solidFill>
          <a:ln/>
        </p:spPr>
      </p:sp>
      <p:pic>
        <p:nvPicPr>
          <p:cNvPr id="15" name="Image 2" descr="preencoded.png"/>
          <p:cNvPicPr>
            <a:picLocks noChangeAspect="1"/>
          </p:cNvPicPr>
          <p:nvPr/>
        </p:nvPicPr>
        <p:blipFill>
          <a:blip r:embed="rId5"/>
          <a:stretch>
            <a:fillRect/>
          </a:stretch>
        </p:blipFill>
        <p:spPr>
          <a:xfrm>
            <a:off x="11602105" y="2289096"/>
            <a:ext cx="272177" cy="340162"/>
          </a:xfrm>
          <a:prstGeom prst="rect">
            <a:avLst/>
          </a:prstGeom>
        </p:spPr>
      </p:pic>
      <p:sp>
        <p:nvSpPr>
          <p:cNvPr id="16" name="Text 11"/>
          <p:cNvSpPr/>
          <p:nvPr/>
        </p:nvSpPr>
        <p:spPr>
          <a:xfrm>
            <a:off x="9897427" y="302609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NSimSun" panose="02010609030101010101" pitchFamily="49" charset="-122"/>
                <a:ea typeface="NSimSun" panose="02010609030101010101" pitchFamily="49" charset="-122"/>
                <a:cs typeface="Petrona Bold" pitchFamily="34" charset="-120"/>
              </a:rPr>
              <a:t>Edge-Aware Loss</a:t>
            </a:r>
            <a:endParaRPr lang="en-US" sz="2300" dirty="0">
              <a:latin typeface="NSimSun" panose="02010609030101010101" pitchFamily="49" charset="-122"/>
              <a:ea typeface="NSimSun" panose="02010609030101010101" pitchFamily="49" charset="-122"/>
            </a:endParaRPr>
          </a:p>
        </p:txBody>
      </p:sp>
      <p:sp>
        <p:nvSpPr>
          <p:cNvPr id="17" name="Text 12"/>
          <p:cNvSpPr/>
          <p:nvPr/>
        </p:nvSpPr>
        <p:spPr>
          <a:xfrm>
            <a:off x="9897427" y="3534251"/>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Utilises </a:t>
            </a:r>
            <a:r>
              <a:rPr lang="en-US" sz="1750" b="1" dirty="0">
                <a:solidFill>
                  <a:srgbClr val="272525"/>
                </a:solidFill>
                <a:latin typeface="Inter" pitchFamily="34" charset="0"/>
                <a:ea typeface="Inter" pitchFamily="34" charset="-122"/>
                <a:cs typeface="Inter" pitchFamily="34" charset="-120"/>
              </a:rPr>
              <a:t>Sobel filters</a:t>
            </a:r>
            <a:r>
              <a:rPr lang="en-US" sz="1750" dirty="0">
                <a:solidFill>
                  <a:srgbClr val="272525"/>
                </a:solidFill>
                <a:latin typeface="Inter" pitchFamily="34" charset="0"/>
                <a:ea typeface="Inter" pitchFamily="34" charset="-122"/>
                <a:cs typeface="Inter" pitchFamily="34" charset="-120"/>
              </a:rPr>
              <a:t> to explicitly penalise blurring around edges, ensuring the sharpened output maintains crisp boundaries and fine details.</a:t>
            </a:r>
            <a:endParaRPr lang="en-US" sz="1750" dirty="0"/>
          </a:p>
        </p:txBody>
      </p:sp>
      <p:sp>
        <p:nvSpPr>
          <p:cNvPr id="18" name="Text 13"/>
          <p:cNvSpPr/>
          <p:nvPr/>
        </p:nvSpPr>
        <p:spPr>
          <a:xfrm>
            <a:off x="793790" y="6265188"/>
            <a:ext cx="13042821" cy="393263"/>
          </a:xfrm>
          <a:prstGeom prst="rect">
            <a:avLst/>
          </a:prstGeom>
          <a:noFill/>
          <a:ln/>
        </p:spPr>
        <p:txBody>
          <a:bodyPr wrap="none" lIns="0" tIns="0" rIns="0" bIns="0" rtlCol="0" anchor="t"/>
          <a:lstStyle/>
          <a:p>
            <a:pPr marL="0" indent="0" algn="l">
              <a:lnSpc>
                <a:spcPts val="3200"/>
              </a:lnSpc>
              <a:buNone/>
            </a:pPr>
            <a:endParaRPr lang="en-US" sz="2000" dirty="0"/>
          </a:p>
        </p:txBody>
      </p:sp>
      <p:pic>
        <p:nvPicPr>
          <p:cNvPr id="19" name="Image 3" descr="preencoded.png"/>
          <p:cNvPicPr>
            <a:picLocks noChangeAspect="1"/>
          </p:cNvPicPr>
          <p:nvPr/>
        </p:nvPicPr>
        <p:blipFill>
          <a:blip r:embed="rId6"/>
          <a:stretch>
            <a:fillRect/>
          </a:stretch>
        </p:blipFill>
        <p:spPr>
          <a:xfrm>
            <a:off x="793790" y="6265188"/>
            <a:ext cx="13042821" cy="393263"/>
          </a:xfrm>
          <a:prstGeom prst="rect">
            <a:avLst/>
          </a:prstGeom>
        </p:spPr>
      </p:pic>
      <p:sp>
        <p:nvSpPr>
          <p:cNvPr id="20" name="Text 14"/>
          <p:cNvSpPr/>
          <p:nvPr/>
        </p:nvSpPr>
        <p:spPr>
          <a:xfrm>
            <a:off x="793790" y="694551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combined loss function ensures a balance between pixel accuracy, perceptual quality, and critical edge fidelity.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07507"/>
            <a:ext cx="782419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NSimSun" panose="02010609030101010101" pitchFamily="49" charset="-122"/>
                <a:ea typeface="NSimSun" panose="02010609030101010101" pitchFamily="49" charset="-122"/>
                <a:cs typeface="Petrona Bold" pitchFamily="34" charset="-120"/>
              </a:rPr>
              <a:t>Training Details and Metrics</a:t>
            </a:r>
            <a:endParaRPr lang="en-US" sz="4650" dirty="0">
              <a:latin typeface="NSimSun" panose="02010609030101010101" pitchFamily="49" charset="-122"/>
              <a:ea typeface="NSimSun" panose="02010609030101010101" pitchFamily="49" charset="-122"/>
            </a:endParaRPr>
          </a:p>
        </p:txBody>
      </p:sp>
      <p:sp>
        <p:nvSpPr>
          <p:cNvPr id="3" name="Text 1"/>
          <p:cNvSpPr/>
          <p:nvPr/>
        </p:nvSpPr>
        <p:spPr>
          <a:xfrm>
            <a:off x="793790" y="2318742"/>
            <a:ext cx="3822621"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NSimSun" panose="02010609030101010101" pitchFamily="49" charset="-122"/>
                <a:ea typeface="NSimSun" panose="02010609030101010101" pitchFamily="49" charset="-122"/>
                <a:cs typeface="Petrona Bold" pitchFamily="34" charset="-120"/>
              </a:rPr>
              <a:t>Training Configuration</a:t>
            </a:r>
            <a:endParaRPr lang="en-US" sz="2800" dirty="0">
              <a:latin typeface="NSimSun" panose="02010609030101010101" pitchFamily="49" charset="-122"/>
              <a:ea typeface="NSimSun" panose="02010609030101010101" pitchFamily="49" charset="-122"/>
            </a:endParaRPr>
          </a:p>
        </p:txBody>
      </p:sp>
      <p:sp>
        <p:nvSpPr>
          <p:cNvPr id="4" name="Text 2"/>
          <p:cNvSpPr/>
          <p:nvPr/>
        </p:nvSpPr>
        <p:spPr>
          <a:xfrm>
            <a:off x="793790" y="29921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Epochs:</a:t>
            </a:r>
            <a:r>
              <a:rPr lang="en-US" sz="1750" dirty="0">
                <a:solidFill>
                  <a:srgbClr val="272525"/>
                </a:solidFill>
                <a:latin typeface="Inter" pitchFamily="34" charset="0"/>
                <a:ea typeface="Inter" pitchFamily="34" charset="-122"/>
                <a:cs typeface="Inter" pitchFamily="34" charset="-120"/>
              </a:rPr>
              <a:t> 30 iterations over the entire dataset.</a:t>
            </a:r>
            <a:endParaRPr lang="en-US" sz="1750" dirty="0"/>
          </a:p>
        </p:txBody>
      </p:sp>
      <p:sp>
        <p:nvSpPr>
          <p:cNvPr id="5" name="Text 3"/>
          <p:cNvSpPr/>
          <p:nvPr/>
        </p:nvSpPr>
        <p:spPr>
          <a:xfrm>
            <a:off x="793790" y="34343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Batch Size:</a:t>
            </a:r>
            <a:r>
              <a:rPr lang="en-US" sz="1750" dirty="0">
                <a:solidFill>
                  <a:srgbClr val="272525"/>
                </a:solidFill>
                <a:latin typeface="Inter" pitchFamily="34" charset="0"/>
                <a:ea typeface="Inter" pitchFamily="34" charset="-122"/>
                <a:cs typeface="Inter" pitchFamily="34" charset="-120"/>
              </a:rPr>
              <a:t> 2 images per training step.</a:t>
            </a:r>
            <a:endParaRPr lang="en-US" sz="1750" dirty="0"/>
          </a:p>
        </p:txBody>
      </p:sp>
      <p:sp>
        <p:nvSpPr>
          <p:cNvPr id="6" name="Text 4"/>
          <p:cNvSpPr/>
          <p:nvPr/>
        </p:nvSpPr>
        <p:spPr>
          <a:xfrm>
            <a:off x="793790" y="387655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Optimizer:</a:t>
            </a:r>
            <a:r>
              <a:rPr lang="en-US" sz="1750" dirty="0">
                <a:solidFill>
                  <a:srgbClr val="272525"/>
                </a:solidFill>
                <a:latin typeface="Inter" pitchFamily="34" charset="0"/>
                <a:ea typeface="Inter" pitchFamily="34" charset="-122"/>
                <a:cs typeface="Inter" pitchFamily="34" charset="-120"/>
              </a:rPr>
              <a:t> Adam, with a learning rate of </a:t>
            </a:r>
            <a:r>
              <a:rPr lang="en-US" sz="1750" b="1" dirty="0">
                <a:solidFill>
                  <a:srgbClr val="272525"/>
                </a:solidFill>
                <a:latin typeface="Inter" pitchFamily="34" charset="0"/>
                <a:ea typeface="Inter" pitchFamily="34" charset="-122"/>
                <a:cs typeface="Inter" pitchFamily="34" charset="-120"/>
              </a:rPr>
              <a:t>1e-4</a:t>
            </a:r>
            <a:r>
              <a:rPr lang="en-US" sz="1750" dirty="0">
                <a:solidFill>
                  <a:srgbClr val="272525"/>
                </a:solidFill>
                <a:latin typeface="Inter" pitchFamily="34" charset="0"/>
                <a:ea typeface="Inter" pitchFamily="34" charset="-122"/>
                <a:cs typeface="Inter" pitchFamily="34" charset="-120"/>
              </a:rPr>
              <a:t> for efficient convergence.</a:t>
            </a:r>
            <a:endParaRPr lang="en-US" sz="1750" dirty="0"/>
          </a:p>
        </p:txBody>
      </p:sp>
      <p:sp>
        <p:nvSpPr>
          <p:cNvPr id="7" name="Text 5"/>
          <p:cNvSpPr/>
          <p:nvPr/>
        </p:nvSpPr>
        <p:spPr>
          <a:xfrm>
            <a:off x="793790" y="46816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Device:</a:t>
            </a:r>
            <a:r>
              <a:rPr lang="en-US" sz="1750" dirty="0">
                <a:solidFill>
                  <a:srgbClr val="272525"/>
                </a:solidFill>
                <a:latin typeface="Inter" pitchFamily="34" charset="0"/>
                <a:ea typeface="Inter" pitchFamily="34" charset="-122"/>
                <a:cs typeface="Inter" pitchFamily="34" charset="-120"/>
              </a:rPr>
              <a:t> CUDA-enabled GPU, leveraging parallel processing for faster training.</a:t>
            </a:r>
            <a:endParaRPr lang="en-US" sz="1750" dirty="0"/>
          </a:p>
        </p:txBody>
      </p:sp>
      <p:sp>
        <p:nvSpPr>
          <p:cNvPr id="8" name="Text 6"/>
          <p:cNvSpPr/>
          <p:nvPr/>
        </p:nvSpPr>
        <p:spPr>
          <a:xfrm>
            <a:off x="7599521" y="2318742"/>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NSimSun" panose="02010609030101010101" pitchFamily="49" charset="-122"/>
                <a:ea typeface="NSimSun" panose="02010609030101010101" pitchFamily="49" charset="-122"/>
                <a:cs typeface="Petrona Bold" pitchFamily="34" charset="-120"/>
              </a:rPr>
              <a:t>Evaluation Metrics</a:t>
            </a:r>
            <a:endParaRPr lang="en-US" sz="2800" dirty="0">
              <a:latin typeface="NSimSun" panose="02010609030101010101" pitchFamily="49" charset="-122"/>
              <a:ea typeface="NSimSun" panose="02010609030101010101" pitchFamily="49" charset="-122"/>
            </a:endParaRPr>
          </a:p>
        </p:txBody>
      </p:sp>
      <p:sp>
        <p:nvSpPr>
          <p:cNvPr id="9" name="Text 7"/>
          <p:cNvSpPr/>
          <p:nvPr/>
        </p:nvSpPr>
        <p:spPr>
          <a:xfrm>
            <a:off x="7599521" y="299216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PSNR (Peak Signal-to-Noise Ratio):</a:t>
            </a:r>
            <a:r>
              <a:rPr lang="en-US" sz="1750" dirty="0">
                <a:solidFill>
                  <a:srgbClr val="272525"/>
                </a:solidFill>
                <a:latin typeface="Inter" pitchFamily="34" charset="0"/>
                <a:ea typeface="Inter" pitchFamily="34" charset="-122"/>
                <a:cs typeface="Inter" pitchFamily="34" charset="-120"/>
              </a:rPr>
              <a:t> Measures the reconstruction quality based on pixel differences, with higher values indicating better quality.</a:t>
            </a:r>
            <a:endParaRPr lang="en-US" sz="1750" dirty="0"/>
          </a:p>
        </p:txBody>
      </p:sp>
      <p:sp>
        <p:nvSpPr>
          <p:cNvPr id="10" name="Text 8"/>
          <p:cNvSpPr/>
          <p:nvPr/>
        </p:nvSpPr>
        <p:spPr>
          <a:xfrm>
            <a:off x="7599521" y="4160163"/>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SSIM (Structural Similarity Index):</a:t>
            </a:r>
            <a:r>
              <a:rPr lang="en-US" sz="1750" dirty="0">
                <a:solidFill>
                  <a:srgbClr val="272525"/>
                </a:solidFill>
                <a:latin typeface="Inter" pitchFamily="34" charset="0"/>
                <a:ea typeface="Inter" pitchFamily="34" charset="-122"/>
                <a:cs typeface="Inter" pitchFamily="34" charset="-120"/>
              </a:rPr>
              <a:t> Assesses perceived image quality, considering luminance, contrast, and structural similarities. Values range from -1 to 1, with 1 being perfect similarity.</a:t>
            </a:r>
            <a:endParaRPr lang="en-US" sz="1750" dirty="0"/>
          </a:p>
        </p:txBody>
      </p:sp>
      <p:sp>
        <p:nvSpPr>
          <p:cNvPr id="11" name="Text 9"/>
          <p:cNvSpPr/>
          <p:nvPr/>
        </p:nvSpPr>
        <p:spPr>
          <a:xfrm>
            <a:off x="7599521" y="5691068"/>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MS-SSIM (Multiscale SSIM):</a:t>
            </a:r>
            <a:r>
              <a:rPr lang="en-US" sz="1750" dirty="0">
                <a:solidFill>
                  <a:srgbClr val="272525"/>
                </a:solidFill>
                <a:latin typeface="Inter" pitchFamily="34" charset="0"/>
                <a:ea typeface="Inter" pitchFamily="34" charset="-122"/>
                <a:cs typeface="Inter" pitchFamily="34" charset="-120"/>
              </a:rPr>
              <a:t> An advanced version of SSIM that evaluates similarity across multiple scales, providing a more comprehensive perceptual quality assessment.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2800" y="387191"/>
            <a:ext cx="5049917" cy="46208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NSimSun" panose="02010609030101010101" pitchFamily="49" charset="-122"/>
                <a:ea typeface="NSimSun" panose="02010609030101010101" pitchFamily="49" charset="-122"/>
                <a:cs typeface="Petrona Bold" pitchFamily="34" charset="-120"/>
              </a:rPr>
              <a:t>Results and Future Directions</a:t>
            </a:r>
            <a:endParaRPr lang="en-US" sz="2900" dirty="0">
              <a:latin typeface="NSimSun" panose="02010609030101010101" pitchFamily="49" charset="-122"/>
              <a:ea typeface="NSimSun" panose="02010609030101010101" pitchFamily="49" charset="-122"/>
            </a:endParaRPr>
          </a:p>
        </p:txBody>
      </p:sp>
      <p:sp>
        <p:nvSpPr>
          <p:cNvPr id="3" name="Text 1"/>
          <p:cNvSpPr/>
          <p:nvPr/>
        </p:nvSpPr>
        <p:spPr>
          <a:xfrm>
            <a:off x="492800" y="1201222"/>
            <a:ext cx="2217896" cy="277178"/>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NSimSun" panose="02010609030101010101" pitchFamily="49" charset="-122"/>
                <a:ea typeface="NSimSun" panose="02010609030101010101" pitchFamily="49" charset="-122"/>
                <a:cs typeface="Petrona Bold" pitchFamily="34" charset="-120"/>
              </a:rPr>
              <a:t>Visual Output</a:t>
            </a:r>
            <a:endParaRPr lang="en-US" sz="1700" dirty="0">
              <a:latin typeface="NSimSun" panose="02010609030101010101" pitchFamily="49" charset="-122"/>
              <a:ea typeface="NSimSun" panose="02010609030101010101" pitchFamily="49" charset="-122"/>
            </a:endParaRPr>
          </a:p>
        </p:txBody>
      </p:sp>
      <p:sp>
        <p:nvSpPr>
          <p:cNvPr id="5" name="Text 2"/>
          <p:cNvSpPr/>
          <p:nvPr/>
        </p:nvSpPr>
        <p:spPr>
          <a:xfrm>
            <a:off x="492800" y="8445818"/>
            <a:ext cx="6650712" cy="675799"/>
          </a:xfrm>
          <a:prstGeom prst="rect">
            <a:avLst/>
          </a:prstGeom>
          <a:noFill/>
          <a:ln/>
        </p:spPr>
        <p:txBody>
          <a:bodyPr wrap="squar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Our model demonstrates significant sharpening and detail recovery, evident in the visual comparison between the blurred input, our sharpened output, and the ground truth. Fine textures and edges are noticeably enhanced, proving the efficacy of our approach.</a:t>
            </a:r>
            <a:endParaRPr lang="en-US" sz="1100" dirty="0"/>
          </a:p>
        </p:txBody>
      </p:sp>
      <p:sp>
        <p:nvSpPr>
          <p:cNvPr id="6" name="Text 3"/>
          <p:cNvSpPr/>
          <p:nvPr/>
        </p:nvSpPr>
        <p:spPr>
          <a:xfrm>
            <a:off x="7494508" y="1201222"/>
            <a:ext cx="2217896" cy="277178"/>
          </a:xfrm>
          <a:prstGeom prst="rect">
            <a:avLst/>
          </a:prstGeom>
          <a:noFill/>
          <a:ln/>
        </p:spPr>
        <p:txBody>
          <a:bodyPr wrap="none" lIns="0" tIns="0" rIns="0" bIns="0" rtlCol="0" anchor="t"/>
          <a:lstStyle/>
          <a:p>
            <a:pPr marL="0" indent="0" algn="l">
              <a:lnSpc>
                <a:spcPts val="2150"/>
              </a:lnSpc>
              <a:buNone/>
            </a:pPr>
            <a:r>
              <a:rPr lang="en-US" sz="2000" b="1" dirty="0">
                <a:solidFill>
                  <a:srgbClr val="000000"/>
                </a:solidFill>
                <a:latin typeface="NSimSun" panose="02010609030101010101" pitchFamily="49" charset="-122"/>
                <a:ea typeface="NSimSun" panose="02010609030101010101" pitchFamily="49" charset="-122"/>
                <a:cs typeface="Petrona Bold" pitchFamily="34" charset="-120"/>
              </a:rPr>
              <a:t>Future Work</a:t>
            </a:r>
            <a:endParaRPr lang="en-US" sz="2000" dirty="0">
              <a:latin typeface="NSimSun" panose="02010609030101010101" pitchFamily="49" charset="-122"/>
              <a:ea typeface="NSimSun" panose="02010609030101010101" pitchFamily="49" charset="-122"/>
            </a:endParaRPr>
          </a:p>
        </p:txBody>
      </p:sp>
      <p:sp>
        <p:nvSpPr>
          <p:cNvPr id="7" name="Text 4"/>
          <p:cNvSpPr/>
          <p:nvPr/>
        </p:nvSpPr>
        <p:spPr>
          <a:xfrm>
            <a:off x="7494508" y="1619131"/>
            <a:ext cx="6650712" cy="450533"/>
          </a:xfrm>
          <a:prstGeom prst="rect">
            <a:avLst/>
          </a:prstGeom>
          <a:noFill/>
          <a:ln/>
        </p:spPr>
        <p:txBody>
          <a:bodyPr wrap="squar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Real MAXIM Integration:</a:t>
            </a:r>
            <a:r>
              <a:rPr lang="en-US" sz="1400" dirty="0">
                <a:solidFill>
                  <a:srgbClr val="272525"/>
                </a:solidFill>
                <a:latin typeface="Inter" pitchFamily="34" charset="0"/>
                <a:ea typeface="Inter" pitchFamily="34" charset="-122"/>
                <a:cs typeface="Inter" pitchFamily="34" charset="-120"/>
              </a:rPr>
              <a:t> Incorporate a real MAXIM model as the teacher to further enhance the student's deblurring capabilities.</a:t>
            </a:r>
            <a:endParaRPr lang="en-US" sz="1400" dirty="0"/>
          </a:p>
        </p:txBody>
      </p:sp>
      <p:sp>
        <p:nvSpPr>
          <p:cNvPr id="8" name="Text 5"/>
          <p:cNvSpPr/>
          <p:nvPr/>
        </p:nvSpPr>
        <p:spPr>
          <a:xfrm>
            <a:off x="7494508" y="2118836"/>
            <a:ext cx="6650712" cy="450533"/>
          </a:xfrm>
          <a:prstGeom prst="rect">
            <a:avLst/>
          </a:prstGeom>
          <a:noFill/>
          <a:ln/>
        </p:spPr>
        <p:txBody>
          <a:bodyPr wrap="squar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Mobile Deployment Optimisation:</a:t>
            </a:r>
            <a:r>
              <a:rPr lang="en-US" sz="1400" dirty="0">
                <a:solidFill>
                  <a:srgbClr val="272525"/>
                </a:solidFill>
                <a:latin typeface="Inter" pitchFamily="34" charset="0"/>
                <a:ea typeface="Inter" pitchFamily="34" charset="-122"/>
                <a:cs typeface="Inter" pitchFamily="34" charset="-120"/>
              </a:rPr>
              <a:t> Refine the student model for deployment on mobile devices, enabling real-time deblurring in portable applications.</a:t>
            </a:r>
            <a:endParaRPr lang="en-US" sz="1400" dirty="0"/>
          </a:p>
        </p:txBody>
      </p:sp>
      <p:sp>
        <p:nvSpPr>
          <p:cNvPr id="9" name="Text 6"/>
          <p:cNvSpPr/>
          <p:nvPr/>
        </p:nvSpPr>
        <p:spPr>
          <a:xfrm>
            <a:off x="7494508" y="2618542"/>
            <a:ext cx="6650712" cy="450533"/>
          </a:xfrm>
          <a:prstGeom prst="rect">
            <a:avLst/>
          </a:prstGeom>
          <a:noFill/>
          <a:ln/>
        </p:spPr>
        <p:txBody>
          <a:bodyPr wrap="squar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Higher Resolution Fine-tuning:</a:t>
            </a:r>
            <a:r>
              <a:rPr lang="en-US" sz="1400" dirty="0">
                <a:solidFill>
                  <a:srgbClr val="272525"/>
                </a:solidFill>
                <a:latin typeface="Inter" pitchFamily="34" charset="0"/>
                <a:ea typeface="Inter" pitchFamily="34" charset="-122"/>
                <a:cs typeface="Inter" pitchFamily="34" charset="-120"/>
              </a:rPr>
              <a:t> Adapt and fine-tune the model to effectively handle and produce higher resolution deblurred images.</a:t>
            </a:r>
            <a:endParaRPr lang="en-US" sz="1400" dirty="0"/>
          </a:p>
        </p:txBody>
      </p:sp>
      <p:pic>
        <p:nvPicPr>
          <p:cNvPr id="11" name="Picture 10">
            <a:extLst>
              <a:ext uri="{FF2B5EF4-FFF2-40B4-BE49-F238E27FC236}">
                <a16:creationId xmlns:a16="http://schemas.microsoft.com/office/drawing/2014/main" id="{32D67BC4-AE71-31F3-D71C-E5D20647DD8A}"/>
              </a:ext>
            </a:extLst>
          </p:cNvPr>
          <p:cNvPicPr>
            <a:picLocks noChangeAspect="1"/>
          </p:cNvPicPr>
          <p:nvPr/>
        </p:nvPicPr>
        <p:blipFill>
          <a:blip r:embed="rId3"/>
          <a:stretch>
            <a:fillRect/>
          </a:stretch>
        </p:blipFill>
        <p:spPr>
          <a:xfrm>
            <a:off x="382548" y="1676400"/>
            <a:ext cx="2438400" cy="2438400"/>
          </a:xfrm>
          <a:prstGeom prst="rect">
            <a:avLst/>
          </a:prstGeom>
        </p:spPr>
      </p:pic>
      <p:pic>
        <p:nvPicPr>
          <p:cNvPr id="13" name="Picture 12">
            <a:extLst>
              <a:ext uri="{FF2B5EF4-FFF2-40B4-BE49-F238E27FC236}">
                <a16:creationId xmlns:a16="http://schemas.microsoft.com/office/drawing/2014/main" id="{65679DC7-3F65-03F6-55D8-550C2DE1FF88}"/>
              </a:ext>
            </a:extLst>
          </p:cNvPr>
          <p:cNvPicPr>
            <a:picLocks noChangeAspect="1"/>
          </p:cNvPicPr>
          <p:nvPr/>
        </p:nvPicPr>
        <p:blipFill>
          <a:blip r:embed="rId4"/>
          <a:stretch>
            <a:fillRect/>
          </a:stretch>
        </p:blipFill>
        <p:spPr>
          <a:xfrm>
            <a:off x="3818155" y="1676400"/>
            <a:ext cx="2438400" cy="2438400"/>
          </a:xfrm>
          <a:prstGeom prst="rect">
            <a:avLst/>
          </a:prstGeom>
        </p:spPr>
      </p:pic>
      <p:sp>
        <p:nvSpPr>
          <p:cNvPr id="14" name="TextBox 13">
            <a:extLst>
              <a:ext uri="{FF2B5EF4-FFF2-40B4-BE49-F238E27FC236}">
                <a16:creationId xmlns:a16="http://schemas.microsoft.com/office/drawing/2014/main" id="{7A9515D2-A69E-DF52-966E-4607DB61C1E1}"/>
              </a:ext>
            </a:extLst>
          </p:cNvPr>
          <p:cNvSpPr txBox="1"/>
          <p:nvPr/>
        </p:nvSpPr>
        <p:spPr>
          <a:xfrm>
            <a:off x="1062459" y="4384850"/>
            <a:ext cx="5511393" cy="369332"/>
          </a:xfrm>
          <a:prstGeom prst="rect">
            <a:avLst/>
          </a:prstGeom>
          <a:noFill/>
        </p:spPr>
        <p:txBody>
          <a:bodyPr wrap="square" rtlCol="0">
            <a:spAutoFit/>
          </a:bodyPr>
          <a:lstStyle/>
          <a:p>
            <a:r>
              <a:rPr lang="en-US" dirty="0">
                <a:latin typeface="Calisto MT" panose="02040603050505030304" pitchFamily="18" charset="0"/>
              </a:rPr>
              <a:t>INPUT                                              OUTPUT</a:t>
            </a:r>
            <a:endParaRPr lang="en-IN" dirty="0">
              <a:latin typeface="Calisto MT" panose="02040603050505030304" pitchFamily="18" charset="0"/>
            </a:endParaRPr>
          </a:p>
        </p:txBody>
      </p:sp>
      <p:pic>
        <p:nvPicPr>
          <p:cNvPr id="16" name="Picture 15">
            <a:extLst>
              <a:ext uri="{FF2B5EF4-FFF2-40B4-BE49-F238E27FC236}">
                <a16:creationId xmlns:a16="http://schemas.microsoft.com/office/drawing/2014/main" id="{4A2C204F-4B7B-B57A-972E-A390DE0D206D}"/>
              </a:ext>
            </a:extLst>
          </p:cNvPr>
          <p:cNvPicPr>
            <a:picLocks noChangeAspect="1"/>
          </p:cNvPicPr>
          <p:nvPr/>
        </p:nvPicPr>
        <p:blipFill>
          <a:blip r:embed="rId5"/>
          <a:stretch>
            <a:fillRect/>
          </a:stretch>
        </p:blipFill>
        <p:spPr>
          <a:xfrm>
            <a:off x="3017758" y="5042059"/>
            <a:ext cx="7391400" cy="2476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783</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Perpetua Titling MT</vt:lpstr>
      <vt:lpstr>Bahnschrift Light</vt:lpstr>
      <vt:lpstr>Inter</vt:lpstr>
      <vt:lpstr>NSimSun</vt:lpstr>
      <vt:lpstr>Palatino Linotype</vt:lpstr>
      <vt:lpstr>Arial</vt:lpstr>
      <vt:lpstr>Calisto MT</vt:lpstr>
      <vt:lpstr>Nirmala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VISWANATHAN M</dc:creator>
  <cp:lastModifiedBy>VISWANATHAN M</cp:lastModifiedBy>
  <cp:revision>4</cp:revision>
  <dcterms:created xsi:type="dcterms:W3CDTF">2025-07-12T18:57:01Z</dcterms:created>
  <dcterms:modified xsi:type="dcterms:W3CDTF">2025-07-12T19:19:43Z</dcterms:modified>
</cp:coreProperties>
</file>